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24384000" cy="13716000"/>
  <p:notesSz cx="6858000" cy="9144000"/>
  <p:embeddedFontLst>
    <p:embeddedFont>
      <p:font typeface="Pretendard Bold" panose="020B0600000101010101" charset="-127"/>
      <p:bold r:id="rId25"/>
    </p:embeddedFont>
    <p:embeddedFont>
      <p:font typeface="Pretendard Medium" panose="020B0600000101010101" charset="-127"/>
      <p:bold r:id="rId26"/>
    </p:embeddedFont>
    <p:embeddedFont>
      <p:font typeface="Pretendard Regular" panose="020B0600000101010101" charset="-127"/>
      <p:regular r:id="rId27"/>
    </p:embeddedFont>
    <p:embeddedFont>
      <p:font typeface="Pretendard SemiBold" panose="020B0600000101010101" charset="-1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5151"/>
    <a:srgbClr val="544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165" autoAdjust="0"/>
  </p:normalViewPr>
  <p:slideViewPr>
    <p:cSldViewPr>
      <p:cViewPr>
        <p:scale>
          <a:sx n="33" d="100"/>
          <a:sy n="33" d="100"/>
        </p:scale>
        <p:origin x="2316" y="10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2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413000" y="8470900"/>
            <a:ext cx="10426700" cy="711200"/>
          </a:xfrm>
          <a:prstGeom prst="rect">
            <a:avLst/>
          </a:prstGeom>
        </p:spPr>
        <p:txBody>
          <a:bodyPr lIns="0" tIns="50799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피부타입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및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사용자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맞춤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자동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추천</a:t>
            </a:r>
            <a:r>
              <a:rPr lang="en-US" sz="3999" b="0" i="0" u="none" strike="noStrike" dirty="0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 dirty="0">
                <a:solidFill>
                  <a:srgbClr val="180D0A"/>
                </a:solidFill>
                <a:ea typeface="Pretendard SemiBold"/>
              </a:rPr>
              <a:t>서비스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13000" y="11315700"/>
            <a:ext cx="5715000" cy="952500"/>
          </a:xfrm>
          <a:prstGeom prst="rect">
            <a:avLst/>
          </a:prstGeom>
        </p:spPr>
        <p:txBody>
          <a:bodyPr lIns="0" tIns="3431" rIns="0" bIns="0" rtlCol="0" anchor="t"/>
          <a:lstStyle/>
          <a:p>
            <a:pPr lvl="0" algn="l">
              <a:lnSpc>
                <a:spcPct val="114538"/>
              </a:lnSpc>
            </a:pP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2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윤태현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,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전익환</a:t>
            </a:r>
          </a:p>
          <a:p>
            <a:pPr lvl="0" algn="l">
              <a:lnSpc>
                <a:spcPct val="114538"/>
              </a:lnSpc>
            </a:pP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보고일시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. 2025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월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15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48400" y="762000"/>
            <a:ext cx="2120900" cy="14859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13000" y="4191000"/>
            <a:ext cx="14033500" cy="4229100"/>
          </a:xfrm>
          <a:prstGeom prst="rect">
            <a:avLst/>
          </a:prstGeom>
        </p:spPr>
        <p:txBody>
          <a:bodyPr lIns="0" tIns="253994" rIns="0" bIns="0" rtlCol="0" anchor="t"/>
          <a:lstStyle/>
          <a:p>
            <a:pPr lvl="0" algn="l">
              <a:lnSpc>
                <a:spcPct val="91299"/>
              </a:lnSpc>
            </a:pPr>
            <a:r>
              <a:rPr lang="en" sz="13333" b="0" i="0" u="none" strike="noStrike" dirty="0">
                <a:solidFill>
                  <a:srgbClr val="180D0A"/>
                </a:solidFill>
                <a:ea typeface="Pretendard SemiBold"/>
              </a:rPr>
              <a:t>빅데이터</a:t>
            </a:r>
          </a:p>
          <a:p>
            <a:pPr lvl="0" algn="l">
              <a:lnSpc>
                <a:spcPct val="91299"/>
              </a:lnSpc>
            </a:pPr>
            <a:r>
              <a:rPr lang="ko-KR" sz="13333" b="0" i="0" u="none" strike="noStrike" dirty="0">
                <a:solidFill>
                  <a:srgbClr val="2C2C2C"/>
                </a:solidFill>
                <a:ea typeface="Pretendard SemiBold"/>
              </a:rPr>
              <a:t>활용</a:t>
            </a:r>
            <a:r>
              <a:rPr lang="en-US" sz="13333" b="0" i="0" u="none" strike="noStrike" dirty="0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 dirty="0">
                <a:solidFill>
                  <a:srgbClr val="2C2C2C"/>
                </a:solidFill>
                <a:ea typeface="Pretendard SemiBold"/>
              </a:rPr>
              <a:t>기획</a:t>
            </a:r>
            <a:r>
              <a:rPr lang="en-US" sz="13333" b="0" i="0" u="none" strike="noStrike" dirty="0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 dirty="0">
                <a:solidFill>
                  <a:srgbClr val="2C2C2C"/>
                </a:solidFill>
                <a:ea typeface="Pretendard SemiBold"/>
              </a:rPr>
              <a:t>보고서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485900" y="4800600"/>
          <a:ext cx="21278806" cy="7404017"/>
        </p:xfrm>
        <a:graphic>
          <a:graphicData uri="http://schemas.openxmlformats.org/drawingml/2006/table">
            <a:tbl>
              <a:tblPr/>
              <a:tblGrid>
                <a:gridCol w="29391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396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4005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친화적이며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SNS·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탐색함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관심이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많고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자신의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싶어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합리적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성향을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5923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본인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가이드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298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트러블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과다로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피로감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7033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근거한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콘텐츠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합리적인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가격대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편리한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온라인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접근성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5537200" y="2057400"/>
            <a:ext cx="127381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lvl="0" algn="ctr">
              <a:lnSpc>
                <a:spcPct val="107899"/>
              </a:lnSpc>
            </a:pP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(B2C : 20~30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대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536700" y="4826000"/>
          <a:ext cx="21278807" cy="7610445"/>
        </p:xfrm>
        <a:graphic>
          <a:graphicData uri="http://schemas.openxmlformats.org/drawingml/2006/table">
            <a:tbl>
              <a:tblPr/>
              <a:tblGrid>
                <a:gridCol w="2824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54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안정성에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극도로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부작용을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경계함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없거나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오히려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트러블이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악화된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많음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전문가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의견에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의존도가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나만의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솔루션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변화를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관리받고자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포함되지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추천받기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원함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속아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트러블이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심해지는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다양한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무엇이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근본적인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해결책인지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어려움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민감성이라는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특성상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자체에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심리적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부담이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큼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의학적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과학적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근거에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정확성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(Before &amp; After)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공개하는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콘텐츠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전문가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연구원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혹은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트러블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루틴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413000" y="2057400"/>
            <a:ext cx="189738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lvl="0" algn="ctr">
              <a:lnSpc>
                <a:spcPct val="107899"/>
              </a:lnSpc>
            </a:pP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(B2C :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트러블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·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민감성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등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피부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문제층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549400" y="4775200"/>
          <a:ext cx="21278807" cy="7610445"/>
        </p:xfrm>
        <a:graphic>
          <a:graphicData uri="http://schemas.openxmlformats.org/drawingml/2006/table">
            <a:tbl>
              <a:tblPr/>
              <a:tblGrid>
                <a:gridCol w="2824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54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육성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필요성이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마이데이터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발맞춘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그리고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최우선으로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고려함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발전을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미충족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니즈에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댐과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표준화된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전반에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양질의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공익적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복잡성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컨설팅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미흡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0060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공익적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(K-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헬스케어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규모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명확한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R&amp;D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실질적으로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결과물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298700" y="2057400"/>
            <a:ext cx="192024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lvl="0" algn="ctr">
              <a:lnSpc>
                <a:spcPct val="107899"/>
              </a:lnSpc>
            </a:pP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(B2G :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지자체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·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산업진흥원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등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353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37200" y="2057400"/>
            <a:ext cx="127381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선정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(STP)</a:t>
            </a:r>
          </a:p>
          <a:p>
            <a:pPr lvl="0" algn="ctr">
              <a:lnSpc>
                <a:spcPct val="107899"/>
              </a:lnSpc>
            </a:pPr>
            <a:r>
              <a:rPr lang="en" sz="6400" b="0" i="0" u="none" strike="noStrike">
                <a:solidFill>
                  <a:srgbClr val="54443F"/>
                </a:solidFill>
                <a:latin typeface="Pretendard Bold"/>
              </a:rPr>
              <a:t>1. Targeting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5143500"/>
          <a:ext cx="21433455" cy="6583799"/>
        </p:xfrm>
        <a:graphic>
          <a:graphicData uri="http://schemas.openxmlformats.org/drawingml/2006/table">
            <a:tbl>
              <a:tblPr/>
              <a:tblGrid>
                <a:gridCol w="1861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303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이유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399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399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20~30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트러블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민감성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문제층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솔루션에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니즈와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높은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요인을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보유함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시장의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페인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포인트가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명확하여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차별화된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효과가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가장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극대화됨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확보하여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정확도를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빠르게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고도화하기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용이함</a:t>
                      </a:r>
                      <a:b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399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r>
                        <a:rPr lang="ko-KR" sz="2399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유통사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B2C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엔진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리포트를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유료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제공하여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빠른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다각화가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가능함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경쟁사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대비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결합한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높은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리포트를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제공하여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경쟁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우위를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확보할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있음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안정적인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대형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확보를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수익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(SOM)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25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억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달성에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기여함</a:t>
                      </a:r>
                      <a:b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399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399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4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산업진흥원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정부의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K-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전환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사업과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연계하여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공신력과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신뢰도를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확보할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있음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결과물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표준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리포트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제공하여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부합성과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제고에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기여함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수익은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낮으나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참여를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절감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장기적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확충에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유리함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353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044990"/>
              </p:ext>
            </p:extLst>
          </p:nvPr>
        </p:nvGraphicFramePr>
        <p:xfrm>
          <a:off x="1485900" y="6286500"/>
          <a:ext cx="21281134" cy="6256110"/>
        </p:xfrm>
        <a:graphic>
          <a:graphicData uri="http://schemas.openxmlformats.org/drawingml/2006/table">
            <a:tbl>
              <a:tblPr/>
              <a:tblGrid>
                <a:gridCol w="365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030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타겟별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메시지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193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20~30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트러블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민감성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문제층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증명된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안심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처방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트러블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민감성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피부를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변화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추적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광고나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후기에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속지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않고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객관적인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결과와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검증된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가장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안전하고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효과적인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제품을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찾을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있게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결합하여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정확도와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신뢰도를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극대화한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b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193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유통사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니즈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미충족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니즈를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B2B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리포트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판매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아닌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융합하여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R&amp;D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인사이트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딥러닝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파트너사의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효율화에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기여</a:t>
                      </a:r>
                      <a:b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193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산업진흥원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공익적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활용이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표준화된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K-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정책에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부합하는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전환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 err="1">
                          <a:solidFill>
                            <a:srgbClr val="515151"/>
                          </a:solidFill>
                          <a:ea typeface="Pretendard SemiBold"/>
                        </a:rPr>
                        <a:t>마이데이터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기업의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R&amp;D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활성화와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글로벌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지원하는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역할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수행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동향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컨설팅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5308600" y="2057400"/>
            <a:ext cx="131699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선정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(STP)</a:t>
            </a:r>
          </a:p>
          <a:p>
            <a:pPr lvl="0" algn="ctr">
              <a:lnSpc>
                <a:spcPct val="107899"/>
              </a:lnSpc>
            </a:pPr>
            <a:r>
              <a:rPr lang="en" sz="6400" b="0" i="0" u="none" strike="noStrike">
                <a:solidFill>
                  <a:srgbClr val="54443F"/>
                </a:solidFill>
                <a:latin typeface="Pretendard Bold"/>
              </a:rPr>
              <a:t>2. Positioning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11800" y="4610100"/>
            <a:ext cx="13373100" cy="8255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포지셔닝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전략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: "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데이터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기반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 AI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맞춤형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피부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솔루션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0" i="0" u="none" strike="noStrike" dirty="0">
                <a:solidFill>
                  <a:srgbClr val="000000"/>
                </a:solidFill>
                <a:ea typeface="Pretendard SemiBold"/>
              </a:rPr>
              <a:t>리더</a:t>
            </a:r>
            <a:r>
              <a:rPr lang="en-US" sz="4666" b="0" i="0" u="none" strike="noStrike" dirty="0">
                <a:solidFill>
                  <a:srgbClr val="000000"/>
                </a:solidFill>
                <a:latin typeface="Pretendard SemiBold"/>
              </a:rPr>
              <a:t>"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78100" y="762000"/>
            <a:ext cx="16002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03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742070"/>
              </p:ext>
            </p:extLst>
          </p:nvPr>
        </p:nvGraphicFramePr>
        <p:xfrm>
          <a:off x="1460500" y="5156200"/>
          <a:ext cx="21433790" cy="6818686"/>
        </p:xfrm>
        <a:graphic>
          <a:graphicData uri="http://schemas.openxmlformats.org/drawingml/2006/table">
            <a:tbl>
              <a:tblPr/>
              <a:tblGrid>
                <a:gridCol w="270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7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3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3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스캠퍼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규칙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아이디어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245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결합하기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(Combine)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피부타입 분석 데이터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위치 정보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온도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습도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자외선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미세먼지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제품 성분 데이터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통합 분석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지역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기후 기반 맞춤형 화장품 추천 서비스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현재 위치의 기후 변화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건조한 지역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미세먼지 농도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따라 사용자 피부타입에 맞는 제품을 실시간 추천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브랜드별 성분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DB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결합해 ‘피부 친화도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점수’를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제공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245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응용하기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(Adapt)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기존 리뷰 플랫폼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올리브영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화해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의 사용자 후기를 분석하여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비슷한 피부타입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지역 날씨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조건의 리뷰를 자동 매칭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컨디션 예측 및 트렌드 기반 자동 추천 모델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피부 데이터와 유사 조건 사용자의 리뷰 패턴을 분석해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향후 피부 상태를 예측하고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시즌별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여름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겨울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트렌드에 맞는 제품을 선제적으로 추천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225800" y="2057400"/>
            <a:ext cx="17348200" cy="21717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활용</a:t>
            </a:r>
          </a:p>
          <a:p>
            <a:pPr lvl="0" algn="ctr">
              <a:lnSpc>
                <a:spcPct val="107899"/>
              </a:lnSpc>
            </a:pP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시장에서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활용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가능한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서비스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모델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아이디어</a:t>
            </a:r>
            <a:r>
              <a:rPr lang="en-US" sz="5333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0" i="0" u="none" strike="noStrike" dirty="0">
                <a:solidFill>
                  <a:srgbClr val="54443F"/>
                </a:solidFill>
                <a:ea typeface="Pretendard Bold"/>
              </a:rPr>
              <a:t>수집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758122"/>
              </p:ext>
            </p:extLst>
          </p:nvPr>
        </p:nvGraphicFramePr>
        <p:xfrm>
          <a:off x="1460500" y="5156200"/>
          <a:ext cx="21433790" cy="6818686"/>
        </p:xfrm>
        <a:graphic>
          <a:graphicData uri="http://schemas.openxmlformats.org/drawingml/2006/table">
            <a:tbl>
              <a:tblPr/>
              <a:tblGrid>
                <a:gridCol w="270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7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3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3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 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의미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245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강점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(Strength)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빅데이터 기반 피부타입 분석 및 개인 맞춤형 추천 서비스 제공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리뷰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제품 성분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계절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날씨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습도 등 외부 데이터를 결합한 정교한 분석 가능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기반 추천 알고리즘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분류 모델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Random Forest, SVM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통한 높은 예측 정확도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API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연동으로 다양한 플랫폼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화장품 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쇼핑몰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적용 가능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차별화된 맞춤형 뷰티 서비스로 시장 경쟁력 확보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만족도 향상 및 서비스 재방문율 증가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브랜드 신뢰도 및 데이터 자산 가치 상승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245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약점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(Weakness)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피부 데이터 수집에 따른 개인정보 보호 이슈 발생 가능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다양한 외부 데이터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(API, SNS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연동 시 데이터 품질 및 형식 불일치 문제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초기 모델 학습 및 유지보수를 위한 전문 인력과 고비용 필요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결과에 대한 신뢰성 확보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피드백 기반 검증 필요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보안체계 및 개인정보 처리방안 강화 필요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표준화된 데이터 포맷 구축 및 협력기관 간 데이터 품질 관리 체계 마련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4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지속적인 모델 성능 개선과 피드백 기반 고도화 전략 추진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909695" y="2387600"/>
            <a:ext cx="16535400" cy="2603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1.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상품의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새로운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강점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(S)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과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약점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(W)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분석</a:t>
            </a:r>
            <a:endParaRPr lang="ko-KR" altLang="en-US" sz="6000" b="0" i="0" u="none" strike="noStrike" dirty="0">
              <a:solidFill>
                <a:srgbClr val="54443F"/>
              </a:solidFill>
              <a:ea typeface="Pretendard 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808476"/>
              </p:ext>
            </p:extLst>
          </p:nvPr>
        </p:nvGraphicFramePr>
        <p:xfrm>
          <a:off x="1226185" y="3852119"/>
          <a:ext cx="21360130" cy="8856562"/>
        </p:xfrm>
        <a:graphic>
          <a:graphicData uri="http://schemas.openxmlformats.org/drawingml/2006/table">
            <a:tbl>
              <a:tblPr/>
              <a:tblGrid>
                <a:gridCol w="3472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2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2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33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분류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특징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목적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455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관리 관심형 </a:t>
                      </a:r>
                      <a:endParaRPr lang="en-US" altLang="ko-KR" sz="2130" b="1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기초 스킨케어 중심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고민은 적으나 기초 관리에 관심이 높음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  <a:p>
                      <a:pPr algn="ctr"/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정보 탐색이 활발하고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SNS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후기 의존도 높음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피부타입에 맞는 기본 제품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토너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크림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추천을 통해 합리적 구매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간편한 진단과 직관적 추천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후기 기반 신뢰성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합리적 가격대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455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문제성 피부 개선형 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지성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여드름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민감 등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특정 피부 문제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트러블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홍조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민감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</a:t>
                      </a:r>
                    </a:p>
                    <a:p>
                      <a:pPr algn="ctr"/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 솔루션 선호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데이터 분석 기반으로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맞춤 개선 제품 추천 및 관리 루틴 제공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기반 신뢰성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개선 효과 중심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 이미지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455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뷰티 트렌드 수용형 </a:t>
                      </a:r>
                      <a:endParaRPr lang="en-US" altLang="ko-KR" sz="2130" b="1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(Z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세대 중심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트렌드와 신제품에 민감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뷰티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유튜버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·SNS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인플루언서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콘텐츠에 영향 받음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취향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피부타입을 반영한 신제품 큐레이션 및 콘텐츠 추천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트렌디한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이미지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개인화 콘텐츠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제품의 다양성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045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프리미엄 관리형 </a:t>
                      </a:r>
                      <a:endParaRPr lang="en-US" altLang="ko-KR" sz="2130" b="1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(30~40</a:t>
                      </a:r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 이상</a:t>
                      </a:r>
                      <a:r>
                        <a:rPr lang="en-US" altLang="ko-KR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브랜드 충성도 높고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건강과 장기 관리에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투자 의향이 높음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맞춤형 고기능성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프리미엄 제품 추천 및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 컨설팅 서비스 이용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신뢰 가능한 브랜드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맞춤 분석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고급 이미지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441569"/>
                  </a:ext>
                </a:extLst>
              </a:tr>
              <a:tr h="160455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남성 맞춤형 사용자</a:t>
                      </a:r>
                      <a:endParaRPr lang="ko-KR" alt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관리 습관이 부족하지만 피부 개선 의지는 있음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간편한 절차 선호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타입에 맞는 최소 루틴 및 맞춤형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남성 전용 제품 추천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 편의성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간결한 정보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신뢰성 있는 결과 제시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5245100" y="1625600"/>
            <a:ext cx="13322300" cy="22860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2.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고객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정의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및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구매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요인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파악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508599"/>
              </p:ext>
            </p:extLst>
          </p:nvPr>
        </p:nvGraphicFramePr>
        <p:xfrm>
          <a:off x="1485900" y="5867400"/>
          <a:ext cx="21435060" cy="6218046"/>
        </p:xfrm>
        <a:graphic>
          <a:graphicData uri="http://schemas.openxmlformats.org/drawingml/2006/table">
            <a:tbl>
              <a:tblPr/>
              <a:tblGrid>
                <a:gridCol w="2739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01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3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3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방향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283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신규 </a:t>
                      </a:r>
                      <a:r>
                        <a:rPr lang="ko-KR" altLang="en-US" sz="2130" dirty="0" err="1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진입자</a:t>
                      </a:r>
                      <a:endParaRPr lang="en-US" altLang="ko-KR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신규 경쟁자</a:t>
                      </a:r>
                      <a:r>
                        <a:rPr lang="en-US" altLang="ko-KR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최근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기술의 접근성이 높아지며 중소기업 및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스타트업도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맞춤형 피부 진단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서비스를 쉽게 개발 가능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진입장벽이 낮아짐에 따라 시장 내 유사 서비스의 난립 우려 존재</a:t>
                      </a:r>
                      <a:r>
                        <a:rPr lang="en-US" altLang="ko-KR" dirty="0"/>
                        <a:t>.)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초기 시장 신뢰도 확보를 위해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공신력 있는 피부 데이터 기반 구축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특허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알고리즘 차별화 전략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추진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의료기관 등과 협력하여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전문성 인증 체계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도입해 신규 경쟁자 대비 신뢰 확보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83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기존 경쟁자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아모레퍼시픽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LG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생활건강 등 주요 화장품 브랜드들이 이미 자사 앱 내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피부진단 기능을 강화하며 사용자 데이터를 확보 중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대규모 마케팅 자본으로 고객 유입 경쟁 심화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브랜드 독립적 플랫폼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으로서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다양한 화장품 브랜드와 연동 가능한 중립형 추천 시스템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구축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소비자가 브랜드에 종속되지 않고 객관적 추천을 받는 구조로 차별화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283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대체 서비스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SNS,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유튜브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인플루언서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중심의 ‘피부 루틴 추천 콘텐츠’ 및 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사진 분석 필터 앱’ 등이 대체재 역할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감정 및 트렌드 중심의 구매 영향력 확대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신뢰성 기반으로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주관적 정보와 객관적 피부 데이터의 융합 추천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SNS API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활용하여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관심 트렌드 반영형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기능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강화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283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공급자</a:t>
                      </a:r>
                      <a:endParaRPr lang="en-US" altLang="ko-KR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및 기술 제공자</a:t>
                      </a:r>
                      <a:r>
                        <a:rPr lang="en-US" altLang="ko-KR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이미지 분석 기술 및 추천 알고리즘을 외부 솔루션에 의존할 경우 기술 비용 상승 및 서비스 의존 리스크 존재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자체 </a:t>
                      </a:r>
                      <a:r>
                        <a:rPr lang="ko-KR" altLang="en-US" sz="2130" b="1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머신러닝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엔진 및 피부 데이터셋 확보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통한 독립적 기술 내재화 추진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장기적으로 데이터 자산을 핵심 경쟁력으로 전환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기술 공급자와의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공동연구 파트너십 모델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구축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4283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소비자</a:t>
                      </a:r>
                      <a:endParaRPr lang="en-US" altLang="ko-KR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고객</a:t>
                      </a:r>
                      <a:r>
                        <a:rPr lang="en-US" altLang="ko-KR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맞춤형 추천 서비스에 대한 기대 수준이 높아지고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동시에 개인정보 수집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활용에 대한 민감도 증가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신뢰 및 투명성 부족 시 서비스 이탈 위험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개인정보 보호 중심 서비스 설계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도입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결과의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근거 설명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기능을 제공하여 신뢰 강화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변화 추적 및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개선 리포트 제공으로 고객 체감 효과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극대화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5245100" y="2819400"/>
            <a:ext cx="13322300" cy="22860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3.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산업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구조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(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경쟁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환경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파악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253672"/>
              </p:ext>
            </p:extLst>
          </p:nvPr>
        </p:nvGraphicFramePr>
        <p:xfrm>
          <a:off x="1485900" y="5880100"/>
          <a:ext cx="21385393" cy="6470238"/>
        </p:xfrm>
        <a:graphic>
          <a:graphicData uri="http://schemas.openxmlformats.org/drawingml/2006/table">
            <a:tbl>
              <a:tblPr/>
              <a:tblGrid>
                <a:gridCol w="3620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646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346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출시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베타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주요 소비층인 대학생 및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2030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 타깃으로 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소규모 베타 테스트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진행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피부정보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 후 만족도 설문 수집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소셜미디어 및 커뮤니티 중심으로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체험단 모집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정확도와 사용자 인터페이스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(UI)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대한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피드백 반영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정식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출시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전국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단위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주요 화장품 커뮤니티 및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SNS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채널을 통해 마케팅 진행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앱스토어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플레이스토어 정식 출시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온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오프라인 홍보 병행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진단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제품 추천 결과 리포트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개인화 콘텐츠로 제공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제품 구매 연계 기능 탑재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파트너사와 제휴를 통한 링크 제공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가격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(Price)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기본 서비스는 무료 제공하여 사용자 유입 확대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프리미엄 추천 리포트 및 성분 상세 분석은 유료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서비스로 설정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B2B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대상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화장품 브랜드사 등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데이터 기반 컨설팅 패키지 판매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000" dirty="0">
                          <a:solidFill>
                            <a:srgbClr val="515151"/>
                          </a:solidFill>
                        </a:rPr>
                        <a:t>•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향후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진단 기능 및 정기 구독 모델 도입 가능성 확보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479800" y="2755900"/>
            <a:ext cx="17424400" cy="22860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(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출시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및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판매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2540000"/>
            <a:ext cx="35560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21158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0" y="2806700"/>
            <a:ext cx="3429000" cy="5461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분석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결과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45800" y="3683000"/>
            <a:ext cx="3619500" cy="10033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빅데이터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모델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정의서</a:t>
            </a:r>
          </a:p>
          <a:p>
            <a:pPr lvl="0" algn="l">
              <a:lnSpc>
                <a:spcPct val="149400"/>
              </a:lnSpc>
            </a:pPr>
            <a:endParaRPr lang="ko-KR" sz="2466" b="0" i="0" u="none" strike="noStrike">
              <a:solidFill>
                <a:srgbClr val="2C2C2C"/>
              </a:solidFill>
              <a:ea typeface="Pretendard Regular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7289800"/>
            <a:ext cx="3556000" cy="254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5514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179800" y="7556500"/>
            <a:ext cx="3505200" cy="5461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3066" b="0" i="0" u="none" strike="noStrike">
                <a:solidFill>
                  <a:srgbClr val="180D0A"/>
                </a:solidFill>
                <a:ea typeface="Pretendard SemiBold"/>
              </a:rPr>
              <a:t>상품화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81400" y="8458200"/>
            <a:ext cx="6032500" cy="26924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상품의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새로운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강점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(S)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과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약점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(W)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고객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정의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구매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요인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파악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산업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(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경쟁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환경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파악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)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상품화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출시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업그레이드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전략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수립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" sz="2466" b="0" i="0" u="none" strike="noStrike">
                <a:solidFill>
                  <a:srgbClr val="2C2C2C"/>
                </a:solidFill>
                <a:ea typeface="Pretendard Regular"/>
              </a:rPr>
              <a:t>요약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2540000"/>
            <a:ext cx="3556000" cy="254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75514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33800" y="2806700"/>
            <a:ext cx="3009900" cy="5461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비즈니스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모델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281400" y="3708400"/>
            <a:ext cx="3962400" cy="1562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유관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법률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·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정책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시장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규모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고객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니즈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목표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시장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7289800"/>
            <a:ext cx="3556000" cy="254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1158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23600" y="7556500"/>
            <a:ext cx="2959100" cy="5461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시장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871200" y="8432800"/>
            <a:ext cx="3568700" cy="1562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시장에서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활용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가능한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모델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아이디어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수집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2667000" y="6146800"/>
            <a:ext cx="6400800" cy="1422400"/>
          </a:xfrm>
          <a:prstGeom prst="rect">
            <a:avLst/>
          </a:prstGeom>
        </p:spPr>
        <p:txBody>
          <a:bodyPr lIns="0" tIns="10159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7998" b="0" i="0" u="none" strike="noStrike">
                <a:solidFill>
                  <a:srgbClr val="180D0A"/>
                </a:solidFill>
                <a:latin typeface="Pretendard SemiBold"/>
              </a:rPr>
              <a:t>CONTENTS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1400" y="762000"/>
            <a:ext cx="2120900" cy="14859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757353"/>
              </p:ext>
            </p:extLst>
          </p:nvPr>
        </p:nvGraphicFramePr>
        <p:xfrm>
          <a:off x="1485900" y="5880100"/>
          <a:ext cx="21471043" cy="6587091"/>
        </p:xfrm>
        <a:graphic>
          <a:graphicData uri="http://schemas.openxmlformats.org/drawingml/2006/table">
            <a:tbl>
              <a:tblPr/>
              <a:tblGrid>
                <a:gridCol w="34167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93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675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928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346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단계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개발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혁신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뷰티 신기술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신성분에 민감한 사용자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[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핵심 알고리즘 검증 및 전문화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]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서비스의 핵심 가치인 빅데이터 기반 맞춤형 추천 알고리즘을 가장 먼저 고도화 및 검증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유전자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b="1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마이크로바이옴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등 초개인화 데이터 연동을 위한 사전 준비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Tx/>
                        <a:buChar char="-"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초정밀 성분 분석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만 개 이상의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특정 성분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대한 개인별 반응 예측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(AI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-  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나만의 뷰티 레시피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노트 기능 제공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전문적인 기록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조기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다수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화장품 정보 탐색에 적극적인 사용자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[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경험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(UX)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및 확장성 강화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]</a:t>
                      </a: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핵심 추천 기능의 안정화 이후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 편의성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높이고 외부 데이터를 적극적으로 연동하여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범위를 확장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커뮤니티 기능 도입을 통해 데이터 수집 활성화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Tx/>
                        <a:buChar char="-"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실시간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다이어리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환경 변화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온도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습도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및 생활 습관 데이터를 연동한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실시간 피부 상태 분석 및 제품 변경 제안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  <a:p>
                      <a:pPr marL="342900" indent="-342900" algn="l">
                        <a:buFontTx/>
                        <a:buChar char="-"/>
                      </a:pP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Tx/>
                        <a:buChar char="-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맞춤형 쇼핑 연동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제품을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최저가로 구매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할 수 있도록 외부 커머스 플랫폼 연동 기능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22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다수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유명 제품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주변 추천을 신뢰하는 사용자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[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대중화 및 접근성 극대화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]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서비스의 대중적 인지도를 높이기 위해 추천 결과를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시각화하고 검증하는 기능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강화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쉽고 간편한 접근 채널을 확대하여 진입 장벽 최소화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Tx/>
                        <a:buChar char="-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제품에 대해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＂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고객님과 비슷한 피부 타입인 사용자들이 많이 구매 했어요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! “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이라는 텍스트를 클릭 시 추천 제품 페이지로 바로 이동 및 리뷰 페이지 이동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비슷하다는 표현을 사용함으로 추천 알고리즘의 신뢰를 높임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indent="-342900" algn="l">
                        <a:buFontTx/>
                        <a:buChar char="-"/>
                      </a:pP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Tx/>
                        <a:buChar char="-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SNS/</a:t>
                      </a:r>
                      <a:r>
                        <a:rPr lang="ko-KR" altLang="en-US" sz="2130" b="1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인플루언서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연동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인기 제품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과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 맞춤 추천 제품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비교 분석해주는 기능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대중성과 개인화를 동시에 충족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479800" y="2755900"/>
            <a:ext cx="17424400" cy="22860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(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업그레이드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(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기술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수용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주기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기반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) 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65400" y="762000"/>
            <a:ext cx="16129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634916"/>
              </p:ext>
            </p:extLst>
          </p:nvPr>
        </p:nvGraphicFramePr>
        <p:xfrm>
          <a:off x="1485900" y="5880100"/>
          <a:ext cx="21500116" cy="6764379"/>
        </p:xfrm>
        <a:graphic>
          <a:graphicData uri="http://schemas.openxmlformats.org/drawingml/2006/table">
            <a:tbl>
              <a:tblPr/>
              <a:tblGrid>
                <a:gridCol w="4295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76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37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3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포인트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Customer Benefit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혜택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빅데이터 기반의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b="1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나만을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위한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최적화된 뷰티 컨설팅 및 제품 추천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통한 만족도 극대화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복잡한 뷰티 정보 속에서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시간 낭비 없이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최적의 솔루션을 얻는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정보 탐색 비용 절감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효과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핵심 가치 제공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타입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취향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융합 분석을 통한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개인화 추천의 정확도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(Accuracy)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극대화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제품 구매 실패율 및 시행착오 비용 절감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Cost to the customer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금전적 비용 외에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사용자가 서비스를 이용하면서 들이는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노력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심리적 비용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최소화하는 것이 중요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회원가입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정보 입력 시간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비용 최소화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무료 기반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으로 서비스 제공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간편 로그인 및 최소한의 정보 입력만으로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즉시 추천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제공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노력 비용 절감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Convenience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편의성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사용자가 언제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어디서든 쉽고 빠르게 서비스를 이용할 수 있도록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접근성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과 사용성을 높이는 전략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접근성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사용성 극대화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모바일 앱 및 웹 환경 최적화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카메라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/AI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기반 피부 분석 기능 연동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직접 입력 없이 편리한 정보 수집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 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제품을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원스톱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으로 즉시 구매할 수 있는 간편 결제 및 커머스 연동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Communication 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소통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일방적인 정보 제공이 아닌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고객과의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양방향 소통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피드백 수집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통한 서비스 및 추천 알고리즘의 지속적인 개선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쌍방향 소통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사용자 피드백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만족도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구매 후기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실시간으로 수집하여 추천 알고리즘에 즉각 반영하는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선순환 구조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구축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간 정보 공유 및 전문가 상담 연계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479800" y="2755900"/>
            <a:ext cx="17424400" cy="22860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 dirty="0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lvl="0" algn="ctr">
              <a:lnSpc>
                <a:spcPct val="107899"/>
              </a:lnSpc>
            </a:pP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(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서비스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 (4C </a:t>
            </a:r>
            <a:r>
              <a:rPr lang="ko-KR" sz="6000" b="0" i="0" u="none" strike="noStrike" dirty="0">
                <a:solidFill>
                  <a:srgbClr val="54443F"/>
                </a:solidFill>
                <a:ea typeface="Pretendard Bold"/>
              </a:rPr>
              <a:t>관점</a:t>
            </a:r>
            <a:r>
              <a:rPr lang="en-US" sz="6000" b="0" i="0" u="none" strike="noStrike" dirty="0">
                <a:solidFill>
                  <a:srgbClr val="54443F"/>
                </a:solidFill>
                <a:latin typeface="Pretendard Bold"/>
              </a:rPr>
              <a:t>) )</a:t>
            </a:r>
            <a:endParaRPr lang="ko-KR" sz="6000" b="0" i="0" u="none" strike="noStrike" dirty="0">
              <a:solidFill>
                <a:srgbClr val="FC5230"/>
              </a:solidFill>
              <a:ea typeface="Pretendard 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78100" y="762000"/>
            <a:ext cx="15875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05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513176"/>
              </p:ext>
            </p:extLst>
          </p:nvPr>
        </p:nvGraphicFramePr>
        <p:xfrm>
          <a:off x="1485900" y="4902655"/>
          <a:ext cx="21695021" cy="7517489"/>
        </p:xfrm>
        <a:graphic>
          <a:graphicData uri="http://schemas.openxmlformats.org/drawingml/2006/table">
            <a:tbl>
              <a:tblPr/>
              <a:tblGrid>
                <a:gridCol w="42964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8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43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아이디어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빅데이터 기반 피부 분석 및 취향 예측 모델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활용하여 사용자의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타입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선호 성분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라이프스타일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최적화된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단 하나의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맞춤형 뷰티 제품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추천하는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초개인화 컨설팅 서비스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6199"/>
                        </a:lnSpc>
                        <a:buNone/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초기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정밀한 피부 타입 분석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새로운 제품 추천 서비스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대한 수용도가 높은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20~30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중심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  <a:p>
                      <a:pPr marL="0" lvl="0" indent="0" algn="l">
                        <a:lnSpc>
                          <a:spcPct val="116199"/>
                        </a:lnSpc>
                        <a:buNone/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확대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수많은 뷰티 정보 속에서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자신에게 맞는 제품을 찾기 어려워하는 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입문자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남성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고연령층 등  화장품 관심 사용자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경쟁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우위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6199"/>
                        </a:lnSpc>
                        <a:buNone/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기술적 우위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단순 설문이나 리뷰를 넘어선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방대한 커머스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성분 빅데이터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와 사용자 행동 로그를 결합한 하이브리드 추천 알고리즘의 정교함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</a:p>
                    <a:p>
                      <a:pPr marL="0" lvl="0" indent="0" algn="l">
                        <a:lnSpc>
                          <a:spcPct val="116199"/>
                        </a:lnSpc>
                        <a:buNone/>
                        <a:defRPr/>
                      </a:pP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중심 경험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추천의 근거를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과학적 데이터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로 명확히 제시하여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타 서비스 대비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신뢰도 높고 투명한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뷰티 컨설팅 경험 제공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1099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중장기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전략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단기</a:t>
                      </a:r>
                      <a:r>
                        <a:rPr lang="en-US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: 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서비스의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알고리즘 정확도 검증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서비스 안정화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 데이터베이스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확보를 위한 초기 사용자 유입 및 활발한 피드백 시스템 구축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</a:p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l">
                        <a:lnSpc>
                          <a:spcPct val="116199"/>
                        </a:lnSpc>
                      </a:pPr>
                      <a:r>
                        <a:rPr lang="ko-KR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중기</a:t>
                      </a:r>
                      <a:r>
                        <a:rPr lang="en-US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: 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범위 및 영역 확장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이너 뷰티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남성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그루밍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제품 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).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기반 피부 진단 기술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이미지 분석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도입 및 연동을 통한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편의성 및 전문성 업그레이드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l">
                        <a:lnSpc>
                          <a:spcPct val="116199"/>
                        </a:lnSpc>
                      </a:pPr>
                      <a:endParaRPr lang="en-US" alt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lvl="0" algn="l">
                        <a:lnSpc>
                          <a:spcPct val="116199"/>
                        </a:lnSpc>
                      </a:pPr>
                      <a:r>
                        <a:rPr lang="ko-KR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장기</a:t>
                      </a:r>
                      <a:r>
                        <a:rPr lang="en-US" sz="2130" b="0" i="0" u="none" strike="noStrike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: 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확보된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빅데이터 기반 사용자 맞춤형 제품 트렌드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바탕으로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뷰티 제조사와의 협업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통한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커스텀 제품 개발 및 독점 공급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추진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글로벌 시장으로의 데이터 및 서비스 모델 수출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.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479800" y="3136900"/>
            <a:ext cx="17424400" cy="13081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7333" b="0" i="0" u="none" strike="noStrike">
                <a:solidFill>
                  <a:srgbClr val="180D0A"/>
                </a:solidFill>
                <a:ea typeface="Pretendard Bold"/>
              </a:rPr>
              <a:t>요약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2743200"/>
            <a:ext cx="22720300" cy="822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2800" y="2501900"/>
            <a:ext cx="3771900" cy="2006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400" y="8877300"/>
            <a:ext cx="3606800" cy="9779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818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399" b="0" i="0" u="none" strike="noStrike">
                <a:solidFill>
                  <a:srgbClr val="FFFFFF"/>
                </a:solidFill>
                <a:latin typeface="Pretendard Medium"/>
              </a:rPr>
              <a:t>2</a:t>
            </a:r>
            <a:r>
              <a:rPr lang="ko-KR" sz="2399" b="0" i="0" u="none" strike="noStrike">
                <a:solidFill>
                  <a:srgbClr val="FFFFFF"/>
                </a:solidFill>
                <a:ea typeface="Pretendard Medium"/>
              </a:rPr>
              <a:t>조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00" y="8877300"/>
            <a:ext cx="3606800" cy="977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5156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윤태현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44600" y="8877300"/>
            <a:ext cx="3606800" cy="9779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42367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전익환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170900" y="107696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542500" y="9817100"/>
            <a:ext cx="596900" cy="685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18300" y="2743200"/>
            <a:ext cx="2120900" cy="1485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5715000" y="5372100"/>
            <a:ext cx="12966700" cy="2374900"/>
          </a:xfrm>
          <a:prstGeom prst="rect">
            <a:avLst/>
          </a:prstGeom>
        </p:spPr>
        <p:txBody>
          <a:bodyPr lIns="0" tIns="169333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13333" b="0" i="0" u="none" strike="noStrike">
                <a:solidFill>
                  <a:srgbClr val="180D0A"/>
                </a:solidFill>
                <a:latin typeface="Pretendard Bold"/>
              </a:rPr>
              <a:t> 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66900" y="762000"/>
            <a:ext cx="29972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29300" y="1409700"/>
            <a:ext cx="12738100" cy="13081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빅데이터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모델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정의서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270000" y="3048000"/>
          <a:ext cx="21524147" cy="10333629"/>
        </p:xfrm>
        <a:graphic>
          <a:graphicData uri="http://schemas.openxmlformats.org/drawingml/2006/table">
            <a:tbl>
              <a:tblPr/>
              <a:tblGrid>
                <a:gridCol w="3110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67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067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843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명칭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패턴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  <a:p>
                      <a:pPr lvl="0" algn="l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특성과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향상시킴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176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작성자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844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응답속도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10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88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도구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Python(Pandas, Scikit-learn), Tableau, Power BI, TensorFlow, Seaborn, SQL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0456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1.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lvl="0" algn="l">
                        <a:lnSpc>
                          <a:spcPct val="116199"/>
                        </a:lnSpc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2.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장바구니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클릭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lvl="0" algn="l">
                        <a:lnSpc>
                          <a:spcPct val="116199"/>
                        </a:lnSpc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3.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4.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
 5.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(SNS,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유튜브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
 6.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비선호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007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전처리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정규화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K-means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군집화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(CF)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콘텐츠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필터링으로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속성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b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(A/B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RMSE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447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b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1447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캠페인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타겟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신제품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R&amp;D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참고자료</a:t>
                      </a:r>
                      <a:b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리텐션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2057400"/>
            <a:ext cx="127381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유관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법률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·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정책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  <a:p>
            <a:pPr lvl="0" algn="ctr">
              <a:lnSpc>
                <a:spcPct val="107899"/>
              </a:lnSpc>
            </a:pP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(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관련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법령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485900" y="5168900"/>
          <a:ext cx="21384289" cy="6583799"/>
        </p:xfrm>
        <a:graphic>
          <a:graphicData uri="http://schemas.openxmlformats.org/drawingml/2006/table">
            <a:tbl>
              <a:tblPr/>
              <a:tblGrid>
                <a:gridCol w="28006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51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684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법령명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TRIP_SMART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개인정보보호법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이메일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명확한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금지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별도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익명화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위치정보법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위치정보사업자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일시적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저장하지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데이터산업진흥법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촉진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활성화에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가명정보를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공익적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허용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표준화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거래의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프로세스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표준화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오픈데이터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590800" y="762000"/>
            <a:ext cx="1562100" cy="1422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8000" b="0" i="0" u="none" strike="noStrike">
                <a:solidFill>
                  <a:srgbClr val="FFFFFF"/>
                </a:solidFill>
                <a:latin typeface="Pretendard Semi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2959100"/>
            <a:ext cx="12738100" cy="13081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정부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정책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동향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485900" y="5143500"/>
          <a:ext cx="21384014" cy="6745759"/>
        </p:xfrm>
        <a:graphic>
          <a:graphicData uri="http://schemas.openxmlformats.org/drawingml/2006/table">
            <a:tbl>
              <a:tblPr/>
              <a:tblGrid>
                <a:gridCol w="3512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5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35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0463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정책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기회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056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K-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고도화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사업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있도록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‘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(Data Dam)’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‘AI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’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헬스케어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포함되어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있으며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중소기업의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역량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지원함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프로젝트에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참여시켜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추진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바우처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056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K-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전환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글로벌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진출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정책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과학기술정보통신부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보건복지부가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주도하는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마이데이터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헬스케어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생활습관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본인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것을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장려함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마이데이터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정당성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용이</a:t>
                      </a:r>
                      <a:b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마이데이터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1943100" y="762000"/>
            <a:ext cx="2870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3594100"/>
            <a:ext cx="12738100" cy="23495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규모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  <a:p>
            <a:pPr lvl="0" algn="ctr">
              <a:lnSpc>
                <a:spcPct val="107899"/>
              </a:lnSpc>
            </a:pP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1.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전체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0" i="0" u="none" strike="noStrike">
                <a:solidFill>
                  <a:srgbClr val="54443F"/>
                </a:solidFill>
                <a:ea typeface="Pretendard Bold"/>
              </a:rPr>
              <a:t>시장</a:t>
            </a:r>
            <a:r>
              <a:rPr lang="en-US" sz="6400" b="0" i="0" u="none" strike="noStrike">
                <a:solidFill>
                  <a:srgbClr val="54443F"/>
                </a:solidFill>
                <a:latin typeface="Pretendard Bold"/>
              </a:rPr>
              <a:t> (TAM)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854700" y="7353300"/>
            <a:ext cx="12687300" cy="22098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24499"/>
              </a:lnSpc>
            </a:pP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국내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온라인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: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약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~ 12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원</a:t>
            </a:r>
          </a:p>
          <a:p>
            <a:pPr lvl="0" algn="ctr">
              <a:lnSpc>
                <a:spcPct val="124499"/>
              </a:lnSpc>
            </a:pP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연평균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성장률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: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약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5 %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내외</a:t>
            </a:r>
            <a:r>
              <a:rPr lang="en-US" sz="6000" b="0" i="0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Medium"/>
              </a:rPr>
              <a:t>수준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2832100"/>
            <a:ext cx="12738100" cy="13081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2.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유효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(SAM)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5143500"/>
          <a:ext cx="21384123" cy="6583799"/>
        </p:xfrm>
        <a:graphic>
          <a:graphicData uri="http://schemas.openxmlformats.org/drawingml/2006/table">
            <a:tbl>
              <a:tblPr/>
              <a:tblGrid>
                <a:gridCol w="1671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4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38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세분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규모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(2027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산출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근거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B2C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6.5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국내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온라인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(2024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10~12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55~60%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차지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소비자층으로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한정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연평균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성장률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(CAGR) 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2027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6.5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규모로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B2G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0.3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(3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천억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디지털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헬스케어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K-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공공부문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규모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보건복지부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실증사업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R&amp;D,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B2B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2.5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</a:t>
                      </a:r>
                      <a:r>
                        <a:rPr lang="en-US" sz="25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5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유통사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병원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클리닉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시장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온라인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시장의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**20~25%**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리포트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솔루션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CRM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2832100"/>
            <a:ext cx="12738100" cy="13081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3.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수익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(SOM) - 3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년차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목표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3403600" y="4991100"/>
          <a:ext cx="17576671" cy="7013813"/>
        </p:xfrm>
        <a:graphic>
          <a:graphicData uri="http://schemas.openxmlformats.org/drawingml/2006/table">
            <a:tbl>
              <a:tblPr/>
              <a:tblGrid>
                <a:gridCol w="2161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7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7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점유율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매출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144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B2C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0.5%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32.5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억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144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B2G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1.0%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30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억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5144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B2B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1.0%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25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억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5144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400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합계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약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87.5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억</a:t>
                      </a:r>
                      <a:r>
                        <a:rPr lang="en-US" sz="29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9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29300" y="2832100"/>
            <a:ext cx="12738100" cy="1308100"/>
          </a:xfrm>
          <a:prstGeom prst="rect">
            <a:avLst/>
          </a:prstGeom>
        </p:spPr>
        <p:txBody>
          <a:bodyPr lIns="0" tIns="46566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경쟁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환경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5300" y="762000"/>
            <a:ext cx="32258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625600" y="4940300"/>
          <a:ext cx="21126356" cy="7338054"/>
        </p:xfrm>
        <a:graphic>
          <a:graphicData uri="http://schemas.openxmlformats.org/drawingml/2006/table">
            <a:tbl>
              <a:tblPr/>
              <a:tblGrid>
                <a:gridCol w="3397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41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559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312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1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경쟁사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강점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약점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99613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라운드랩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(Round Lab)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인지도와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고객층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스킨케어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라인과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오프라인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유통망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부족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라운드랩의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제품력에는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미치되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SMART_PLUS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엔진으로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‘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’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정교한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리포트를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보완적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파트너십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99613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화해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(HAHWHAE)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활성화된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트래픽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강점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텍스트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측정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한계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편향성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객관성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SMART_PLUS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클릭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)**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교차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차별화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9613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뷰티스캔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(BeautyScan)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모바일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우수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깊이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파트너십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SMART_PLUS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속성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B2B API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유통사와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손쉽게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제휴사를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커스터마이즈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리포트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상품화로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수익모델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4112</Words>
  <Application>Microsoft Office PowerPoint</Application>
  <PresentationFormat>사용자 지정</PresentationFormat>
  <Paragraphs>433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Calibri</vt:lpstr>
      <vt:lpstr>Pretendard SemiBold</vt:lpstr>
      <vt:lpstr>Pretendard Regular</vt:lpstr>
      <vt:lpstr>Pretendard Bold</vt:lpstr>
      <vt:lpstr>Pretendard Medium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FullName</cp:lastModifiedBy>
  <cp:revision>28</cp:revision>
  <dcterms:created xsi:type="dcterms:W3CDTF">2006-08-16T00:00:00Z</dcterms:created>
  <dcterms:modified xsi:type="dcterms:W3CDTF">2025-10-14T08:43:44Z</dcterms:modified>
</cp:coreProperties>
</file>

<file path=docProps/thumbnail.jpeg>
</file>